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725" r:id="rId3"/>
    <p:sldId id="726" r:id="rId4"/>
    <p:sldId id="727" r:id="rId5"/>
    <p:sldId id="728" r:id="rId6"/>
    <p:sldId id="729" r:id="rId7"/>
    <p:sldId id="733" r:id="rId8"/>
    <p:sldId id="739" r:id="rId9"/>
    <p:sldId id="740" r:id="rId10"/>
    <p:sldId id="741" r:id="rId1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6D"/>
    <a:srgbClr val="6410F5"/>
    <a:srgbClr val="EA41D0"/>
    <a:srgbClr val="D8EAF6"/>
    <a:srgbClr val="DEDEDE"/>
    <a:srgbClr val="001B36"/>
    <a:srgbClr val="F5F5F5"/>
    <a:srgbClr val="1027F5"/>
    <a:srgbClr val="FBB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67"/>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slide">
    <p:bg>
      <p:bgPr>
        <a:solidFill>
          <a:schemeClr val="bg1"/>
        </a:solidFill>
        <a:effectLst/>
      </p:bgPr>
    </p:bg>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7B02250B-402A-7032-F518-B3CE556AFBF0}"/>
              </a:ext>
            </a:extLst>
          </p:cNvPr>
          <p:cNvPicPr>
            <a:picLocks noChangeAspect="1"/>
          </p:cNvPicPr>
          <p:nvPr userDrawn="1"/>
        </p:nvPicPr>
        <p:blipFill rotWithShape="1">
          <a:blip r:embed="rId2"/>
          <a:srcRect t="18261" b="6739"/>
          <a:stretch/>
        </p:blipFill>
        <p:spPr>
          <a:xfrm>
            <a:off x="0" y="-1"/>
            <a:ext cx="12192001" cy="6858001"/>
          </a:xfrm>
          <a:prstGeom prst="rect">
            <a:avLst/>
          </a:prstGeom>
        </p:spPr>
      </p:pic>
      <p:sp>
        <p:nvSpPr>
          <p:cNvPr id="5" name="Rektangel 4">
            <a:extLst>
              <a:ext uri="{FF2B5EF4-FFF2-40B4-BE49-F238E27FC236}">
                <a16:creationId xmlns:a16="http://schemas.microsoft.com/office/drawing/2014/main" id="{BFC13994-76EF-DE39-D399-C797AFF1FDE5}"/>
              </a:ext>
            </a:extLst>
          </p:cNvPr>
          <p:cNvSpPr/>
          <p:nvPr userDrawn="1"/>
        </p:nvSpPr>
        <p:spPr>
          <a:xfrm>
            <a:off x="0" y="1"/>
            <a:ext cx="12192000" cy="6858000"/>
          </a:xfrm>
          <a:prstGeom prst="rect">
            <a:avLst/>
          </a:prstGeom>
          <a:gradFill>
            <a:gsLst>
              <a:gs pos="0">
                <a:schemeClr val="tx1">
                  <a:alpha val="0"/>
                </a:schemeClr>
              </a:gs>
              <a:gs pos="76000">
                <a:schemeClr val="tx1">
                  <a:alpha val="5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gradFill>
                <a:gsLst>
                  <a:gs pos="0">
                    <a:srgbClr val="6410F5"/>
                  </a:gs>
                  <a:gs pos="99000">
                    <a:srgbClr val="EA41D0"/>
                  </a:gs>
                </a:gsLst>
                <a:lin ang="2700000" scaled="0"/>
              </a:gradFill>
            </a:endParaRPr>
          </a:p>
        </p:txBody>
      </p:sp>
      <p:sp>
        <p:nvSpPr>
          <p:cNvPr id="2" name="Titel 1">
            <a:extLst>
              <a:ext uri="{FF2B5EF4-FFF2-40B4-BE49-F238E27FC236}">
                <a16:creationId xmlns:a16="http://schemas.microsoft.com/office/drawing/2014/main" id="{83019587-D1A6-D282-D1C7-A11D85BD362C}"/>
              </a:ext>
            </a:extLst>
          </p:cNvPr>
          <p:cNvSpPr>
            <a:spLocks noGrp="1"/>
          </p:cNvSpPr>
          <p:nvPr>
            <p:ph type="ctrTitle"/>
          </p:nvPr>
        </p:nvSpPr>
        <p:spPr>
          <a:xfrm>
            <a:off x="1524000" y="2646604"/>
            <a:ext cx="9144000" cy="2133354"/>
          </a:xfrm>
        </p:spPr>
        <p:txBody>
          <a:bodyPr anchor="b">
            <a:normAutofit/>
          </a:bodyPr>
          <a:lstStyle>
            <a:lvl1pPr algn="l">
              <a:defRPr sz="4800">
                <a:solidFill>
                  <a:srgbClr val="EBF4FB"/>
                </a:solidFill>
              </a:defRPr>
            </a:lvl1pPr>
          </a:lstStyle>
          <a:p>
            <a:r>
              <a:rPr lang="da-DK"/>
              <a:t>Klik for at redigere titeltypografien i masteren</a:t>
            </a:r>
            <a:endParaRPr lang="da-DK" dirty="0"/>
          </a:p>
        </p:txBody>
      </p:sp>
      <p:sp>
        <p:nvSpPr>
          <p:cNvPr id="3" name="Undertitel 2">
            <a:extLst>
              <a:ext uri="{FF2B5EF4-FFF2-40B4-BE49-F238E27FC236}">
                <a16:creationId xmlns:a16="http://schemas.microsoft.com/office/drawing/2014/main" id="{D62C3F76-F539-EB80-2974-E4234C5C165E}"/>
              </a:ext>
            </a:extLst>
          </p:cNvPr>
          <p:cNvSpPr>
            <a:spLocks noGrp="1"/>
          </p:cNvSpPr>
          <p:nvPr>
            <p:ph type="subTitle" idx="1"/>
          </p:nvPr>
        </p:nvSpPr>
        <p:spPr>
          <a:xfrm>
            <a:off x="1524000" y="4872034"/>
            <a:ext cx="9144000" cy="746762"/>
          </a:xfrm>
        </p:spPr>
        <p:txBody>
          <a:bodyPr>
            <a:normAutofit/>
          </a:bodyPr>
          <a:lstStyle>
            <a:lvl1pPr marL="0" indent="0" algn="l">
              <a:buNone/>
              <a:defRPr sz="1800" b="0" i="0">
                <a:solidFill>
                  <a:srgbClr val="FBB040"/>
                </a:solidFill>
                <a:latin typeface="Aptos" panose="020B0004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7">
            <a:extLst>
              <a:ext uri="{FF2B5EF4-FFF2-40B4-BE49-F238E27FC236}">
                <a16:creationId xmlns:a16="http://schemas.microsoft.com/office/drawing/2014/main" id="{6BD93290-44A2-12AA-7FFD-DAAAE73C444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 y="5900376"/>
            <a:ext cx="2879995" cy="955246"/>
          </a:xfrm>
          <a:prstGeom prst="rect">
            <a:avLst/>
          </a:prstGeom>
        </p:spPr>
      </p:pic>
    </p:spTree>
    <p:extLst>
      <p:ext uri="{BB962C8B-B14F-4D97-AF65-F5344CB8AC3E}">
        <p14:creationId xmlns:p14="http://schemas.microsoft.com/office/powerpoint/2010/main" val="17949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1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rotWithShape="1">
          <a:blip r:embed="rId2"/>
          <a:srcRect l="52" t="16908" r="-52" b="1868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b="0" i="0">
                <a:solidFill>
                  <a:srgbClr val="002E6D"/>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27655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a:blip r:embed="rId2"/>
          <a:srcRect t="17799" b="1779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a:solidFill>
                  <a:srgbClr val="002E6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34214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og indholdsobjekt">
    <p:bg>
      <p:bgPr>
        <a:solidFill>
          <a:srgbClr val="F5F5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3D288-2CDE-257E-E73E-D17AB0E84A53}"/>
              </a:ext>
            </a:extLst>
          </p:cNvPr>
          <p:cNvSpPr>
            <a:spLocks noGrp="1"/>
          </p:cNvSpPr>
          <p:nvPr>
            <p:ph type="title"/>
          </p:nvPr>
        </p:nvSpPr>
        <p:spPr/>
        <p:txBody>
          <a:bodyPr/>
          <a:lstStyle>
            <a:lvl1pPr>
              <a:defRPr>
                <a:gradFill>
                  <a:gsLst>
                    <a:gs pos="0">
                      <a:srgbClr val="EA41D0"/>
                    </a:gs>
                    <a:gs pos="76000">
                      <a:srgbClr val="6410F5"/>
                    </a:gs>
                  </a:gsLst>
                  <a:lin ang="2700000" scaled="0"/>
                </a:gradFill>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44C1F2F6-ADE5-3604-CD06-DA0DC7B79EBC}"/>
              </a:ext>
            </a:extLst>
          </p:cNvPr>
          <p:cNvSpPr>
            <a:spLocks noGrp="1"/>
          </p:cNvSpPr>
          <p:nvPr>
            <p:ph idx="1"/>
          </p:nvPr>
        </p:nvSpPr>
        <p:spPr/>
        <p:txBody>
          <a:bodyPr/>
          <a:lstStyle>
            <a:lvl1pPr marL="228600" indent="-228600">
              <a:buSzPct val="70000"/>
              <a:buFontTx/>
              <a:buBlip>
                <a:blip r:embed="rId2"/>
              </a:buBlip>
              <a:defRPr/>
            </a:lvl1pPr>
            <a:lvl2pPr marL="685800" indent="-228600">
              <a:buSzPct val="70000"/>
              <a:buFontTx/>
              <a:buBlip>
                <a:blip r:embed="rId2"/>
              </a:buBlip>
              <a:defRPr/>
            </a:lvl2pPr>
            <a:lvl3pPr marL="1143000" indent="-228600">
              <a:buSzPct val="70000"/>
              <a:buFontTx/>
              <a:buBlip>
                <a:blip r:embed="rId2"/>
              </a:buBlip>
              <a:defRPr/>
            </a:lvl3pPr>
            <a:lvl4pPr marL="1600200" indent="-228600">
              <a:buSzPct val="70000"/>
              <a:buFontTx/>
              <a:buBlip>
                <a:blip r:embed="rId2"/>
              </a:buBlip>
              <a:defRPr/>
            </a:lvl4pPr>
            <a:lvl5pPr marL="2057400" indent="-228600">
              <a:buSzPct val="70000"/>
              <a:buFontTx/>
              <a:buBlip>
                <a:blip r:embed="rId2"/>
              </a:buBlip>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5532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78304-A789-1F6D-B4E1-8E6554ECBEBF}"/>
              </a:ext>
            </a:extLst>
          </p:cNvPr>
          <p:cNvSpPr>
            <a:spLocks noGrp="1"/>
          </p:cNvSpPr>
          <p:nvPr>
            <p:ph type="title"/>
          </p:nvPr>
        </p:nvSpPr>
        <p:spPr/>
        <p:txBody>
          <a:body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B123BDC9-043F-0D4F-5860-4992F5AE73E3}"/>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8AA03D14-A2C7-EA42-BB39-FB18AE44B79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130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25D0E-B8BD-4187-A93B-0A07AA20CEBC}"/>
              </a:ext>
            </a:extLst>
          </p:cNvPr>
          <p:cNvSpPr>
            <a:spLocks noGrp="1"/>
          </p:cNvSpPr>
          <p:nvPr>
            <p:ph type="title"/>
          </p:nvPr>
        </p:nvSpPr>
        <p:spPr>
          <a:xfrm>
            <a:off x="839788" y="365125"/>
            <a:ext cx="10515600" cy="1325563"/>
          </a:xfrm>
        </p:spPr>
        <p:txBody>
          <a:bodyPr/>
          <a:lstStyle/>
          <a:p>
            <a:r>
              <a:rPr lang="da-DK"/>
              <a:t>Klik for at redigere titeltypografien i masteren</a:t>
            </a:r>
            <a:endParaRPr lang="da-DK" dirty="0"/>
          </a:p>
        </p:txBody>
      </p:sp>
      <p:sp>
        <p:nvSpPr>
          <p:cNvPr id="3" name="Pladsholder til tekst 2">
            <a:extLst>
              <a:ext uri="{FF2B5EF4-FFF2-40B4-BE49-F238E27FC236}">
                <a16:creationId xmlns:a16="http://schemas.microsoft.com/office/drawing/2014/main" id="{FA7F5B9E-EB75-91EE-A548-3A0573E97647}"/>
              </a:ext>
            </a:extLst>
          </p:cNvPr>
          <p:cNvSpPr>
            <a:spLocks noGrp="1"/>
          </p:cNvSpPr>
          <p:nvPr>
            <p:ph type="body" idx="1"/>
          </p:nvPr>
        </p:nvSpPr>
        <p:spPr>
          <a:xfrm>
            <a:off x="839788" y="1681163"/>
            <a:ext cx="5157787" cy="823912"/>
          </a:xfrm>
        </p:spPr>
        <p:txBody>
          <a:bodyPr anchor="b"/>
          <a:lstStyle>
            <a:lvl1pPr marL="0" indent="0">
              <a:buNone/>
              <a:defRPr sz="2400" b="1">
                <a:solidFill>
                  <a:srgbClr val="002E6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C5AD6FB9-C812-39B5-C3DE-F1348E2F8B1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60B06322-70D2-2050-0E60-D063C2FDE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CC69A3A-83D8-777D-6852-DDBDE34576B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7991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F9E88-9059-50D7-69CE-62D39F99E2C4}"/>
              </a:ext>
            </a:extLst>
          </p:cNvPr>
          <p:cNvSpPr>
            <a:spLocks noGrp="1"/>
          </p:cNvSpPr>
          <p:nvPr>
            <p:ph type="title"/>
          </p:nvPr>
        </p:nvSpPr>
        <p:spPr/>
        <p:txBody>
          <a:bodyPr/>
          <a:lstStyle/>
          <a:p>
            <a:r>
              <a:rPr lang="da-DK"/>
              <a:t>Klik for at redigere titeltypografien i masteren</a:t>
            </a:r>
            <a:endParaRPr lang="da-DK" dirty="0"/>
          </a:p>
        </p:txBody>
      </p:sp>
    </p:spTree>
    <p:extLst>
      <p:ext uri="{BB962C8B-B14F-4D97-AF65-F5344CB8AC3E}">
        <p14:creationId xmlns:p14="http://schemas.microsoft.com/office/powerpoint/2010/main" val="29502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579D8-FC80-DFD6-B1D1-EA7B539D4F52}"/>
              </a:ext>
            </a:extLst>
          </p:cNvPr>
          <p:cNvSpPr>
            <a:spLocks noGrp="1"/>
          </p:cNvSpPr>
          <p:nvPr>
            <p:ph type="title"/>
          </p:nvPr>
        </p:nvSpPr>
        <p:spPr>
          <a:xfrm>
            <a:off x="839788" y="457200"/>
            <a:ext cx="10512424" cy="1600200"/>
          </a:xfrm>
        </p:spPr>
        <p:txBody>
          <a:bodyPr anchor="ctr"/>
          <a:lstStyle>
            <a:lvl1pPr>
              <a:defRPr sz="3200"/>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54800F1A-416E-D297-A7E9-A04FA20FB4E2}"/>
              </a:ext>
            </a:extLst>
          </p:cNvPr>
          <p:cNvSpPr>
            <a:spLocks noGrp="1"/>
          </p:cNvSpPr>
          <p:nvPr>
            <p:ph idx="1"/>
          </p:nvPr>
        </p:nvSpPr>
        <p:spPr>
          <a:xfrm>
            <a:off x="5183188" y="2049462"/>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tekst 3">
            <a:extLst>
              <a:ext uri="{FF2B5EF4-FFF2-40B4-BE49-F238E27FC236}">
                <a16:creationId xmlns:a16="http://schemas.microsoft.com/office/drawing/2014/main" id="{1CBC66BD-68B7-58DC-612A-ABB51E169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382312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F5052-3FE3-380B-ADE3-050C5753DEE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da-DK" dirty="0"/>
          </a:p>
        </p:txBody>
      </p:sp>
      <p:sp>
        <p:nvSpPr>
          <p:cNvPr id="3" name="Pladsholder til billede 2">
            <a:extLst>
              <a:ext uri="{FF2B5EF4-FFF2-40B4-BE49-F238E27FC236}">
                <a16:creationId xmlns:a16="http://schemas.microsoft.com/office/drawing/2014/main" id="{233EEE84-A23C-A597-79B9-B9B2DE817F4F}"/>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p>
        </p:txBody>
      </p:sp>
      <p:sp>
        <p:nvSpPr>
          <p:cNvPr id="4" name="Pladsholder til tekst 3">
            <a:extLst>
              <a:ext uri="{FF2B5EF4-FFF2-40B4-BE49-F238E27FC236}">
                <a16:creationId xmlns:a16="http://schemas.microsoft.com/office/drawing/2014/main" id="{2BDD3CE7-0022-1A1B-7E19-79BAC1FD5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22228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9FAA3B35-CC7E-121F-1894-BFABC29F0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7E748900-1FBC-F4E6-E9F4-436E6548D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Billede 7">
            <a:extLst>
              <a:ext uri="{FF2B5EF4-FFF2-40B4-BE49-F238E27FC236}">
                <a16:creationId xmlns:a16="http://schemas.microsoft.com/office/drawing/2014/main" id="{D156902E-142E-448C-086C-931A24FD97A5}"/>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0" y="5900376"/>
            <a:ext cx="2880000" cy="955247"/>
          </a:xfrm>
          <a:prstGeom prst="rect">
            <a:avLst/>
          </a:prstGeom>
        </p:spPr>
      </p:pic>
    </p:spTree>
    <p:extLst>
      <p:ext uri="{BB962C8B-B14F-4D97-AF65-F5344CB8AC3E}">
        <p14:creationId xmlns:p14="http://schemas.microsoft.com/office/powerpoint/2010/main" val="675068373"/>
      </p:ext>
    </p:extLst>
  </p:cSld>
  <p:clrMap bg1="lt1" tx1="dk1" bg2="lt2" tx2="dk2" accent1="accent1" accent2="accent2" accent3="accent3" accent4="accent4" accent5="accent5" accent6="accent6" hlink="hlink" folHlink="folHlink"/>
  <p:sldLayoutIdLst>
    <p:sldLayoutId id="2147483672" r:id="rId1"/>
    <p:sldLayoutId id="2147483669" r:id="rId2"/>
    <p:sldLayoutId id="2147483673" r:id="rId3"/>
    <p:sldLayoutId id="2147483670" r:id="rId4"/>
    <p:sldLayoutId id="2147483652" r:id="rId5"/>
    <p:sldLayoutId id="2147483653" r:id="rId6"/>
    <p:sldLayoutId id="2147483654" r:id="rId7"/>
    <p:sldLayoutId id="2147483656" r:id="rId8"/>
    <p:sldLayoutId id="2147483657" r:id="rId9"/>
    <p:sldLayoutId id="2147483655" r:id="rId10"/>
  </p:sldLayoutIdLst>
  <p:txStyles>
    <p:titleStyle>
      <a:lvl1pPr algn="l" defTabSz="914400" rtl="0" eaLnBrk="1" latinLnBrk="0" hangingPunct="1">
        <a:lnSpc>
          <a:spcPct val="90000"/>
        </a:lnSpc>
        <a:spcBef>
          <a:spcPct val="0"/>
        </a:spcBef>
        <a:buNone/>
        <a:defRPr sz="4000" b="1" i="0" kern="1200">
          <a:gradFill>
            <a:gsLst>
              <a:gs pos="0">
                <a:srgbClr val="EA41D0"/>
              </a:gs>
              <a:gs pos="76000">
                <a:srgbClr val="6410F5"/>
              </a:gs>
            </a:gsLst>
            <a:lin ang="2700000" scaled="0"/>
          </a:gradFill>
          <a:latin typeface="Aptos ExtraBold" panose="020B000402020202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SzPct val="70000"/>
        <a:buFontTx/>
        <a:buBlip>
          <a:blip r:embed="rId14"/>
        </a:buBlip>
        <a:defRPr sz="2800" b="0" i="0" kern="1200">
          <a:solidFill>
            <a:srgbClr val="002E6D"/>
          </a:solidFill>
          <a:latin typeface="Aptos" panose="020B00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SzPct val="70000"/>
        <a:buFontTx/>
        <a:buBlip>
          <a:blip r:embed="rId14"/>
        </a:buBlip>
        <a:defRPr sz="2400" b="0" i="0" kern="1200">
          <a:solidFill>
            <a:srgbClr val="002E6D"/>
          </a:solidFill>
          <a:latin typeface="Aptos" panose="020B000402020202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SzPct val="70000"/>
        <a:buFontTx/>
        <a:buBlip>
          <a:blip r:embed="rId14"/>
        </a:buBlip>
        <a:defRPr sz="2000" b="0" i="0" kern="1200">
          <a:solidFill>
            <a:srgbClr val="002E6D"/>
          </a:solidFill>
          <a:latin typeface="Aptos" panose="020B000402020202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86C43-6953-92F7-A8C6-09A943315E22}"/>
              </a:ext>
            </a:extLst>
          </p:cNvPr>
          <p:cNvSpPr>
            <a:spLocks noGrp="1"/>
          </p:cNvSpPr>
          <p:nvPr>
            <p:ph type="title"/>
          </p:nvPr>
        </p:nvSpPr>
        <p:spPr/>
        <p:txBody>
          <a:bodyPr/>
          <a:lstStyle/>
          <a:p>
            <a:r>
              <a:rPr lang="da-DK" dirty="0"/>
              <a:t>Kreditaftaler</a:t>
            </a:r>
          </a:p>
        </p:txBody>
      </p:sp>
    </p:spTree>
    <p:extLst>
      <p:ext uri="{BB962C8B-B14F-4D97-AF65-F5344CB8AC3E}">
        <p14:creationId xmlns:p14="http://schemas.microsoft.com/office/powerpoint/2010/main" val="144224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Ikke-forbrugerkøb</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265840"/>
          </a:xfrm>
          <a:prstGeom prst="rect">
            <a:avLst/>
          </a:prstGeom>
        </p:spPr>
        <p:txBody>
          <a:bodyPr vert="horz" wrap="square" lIns="0" tIns="183952" rIns="0" bIns="0" rtlCol="0">
            <a:spAutoFit/>
          </a:bodyPr>
          <a:lstStyle/>
          <a:p>
            <a:r>
              <a:rPr lang="da-DK" sz="1657" dirty="0"/>
              <a:t>Dele af loven finder anvendelse, men ikke den fulde</a:t>
            </a:r>
          </a:p>
          <a:p>
            <a:endParaRPr lang="da-DK" sz="1657" dirty="0"/>
          </a:p>
          <a:p>
            <a:r>
              <a:rPr lang="da-DK" sz="1657" b="1" dirty="0"/>
              <a:t>Kreditaftaleloven</a:t>
            </a:r>
            <a:r>
              <a:rPr lang="da-DK" sz="1657" dirty="0"/>
              <a:t> </a:t>
            </a:r>
            <a:r>
              <a:rPr lang="da-DK" sz="1657" b="1" dirty="0"/>
              <a:t>kapitel 11</a:t>
            </a:r>
          </a:p>
          <a:p>
            <a:r>
              <a:rPr lang="da-DK" sz="1657" dirty="0"/>
              <a:t>Indeholder henvisning til alle de regler som gælder for ikke-forbrugerkøb</a:t>
            </a:r>
          </a:p>
          <a:p>
            <a:endParaRPr lang="da-DK" sz="1657" dirty="0"/>
          </a:p>
          <a:p>
            <a:r>
              <a:rPr lang="da-DK" sz="1657" u="sng" dirty="0"/>
              <a:t>Særligt for ikke-forbrugerkøb er</a:t>
            </a:r>
            <a:r>
              <a:rPr lang="da-DK" sz="1657" dirty="0"/>
              <a:t>:</a:t>
            </a:r>
          </a:p>
          <a:p>
            <a:endParaRPr lang="da-DK" sz="1657" dirty="0"/>
          </a:p>
          <a:p>
            <a:pPr marL="420761" indent="-420761">
              <a:buAutoNum type="arabicPeriod"/>
            </a:pPr>
            <a:r>
              <a:rPr lang="da-DK" sz="1657" dirty="0"/>
              <a:t>Intet mindstekrav om udbetaling i forbindelse til køb med ejendomsforbehold</a:t>
            </a:r>
          </a:p>
          <a:p>
            <a:pPr marL="420761" indent="-420761">
              <a:buAutoNum type="arabicPeriod"/>
            </a:pPr>
            <a:endParaRPr lang="da-DK" sz="1657" dirty="0"/>
          </a:p>
          <a:p>
            <a:pPr marL="420761" indent="-420761">
              <a:buAutoNum type="arabicPeriod"/>
            </a:pPr>
            <a:r>
              <a:rPr lang="da-DK" sz="1657" dirty="0"/>
              <a:t>Sælger må – i modsætning til forbrugerkøb – godt gøre krav gældende på et evt.  overskydende (tilgodehavende) beløb ved tilbagetagelsen</a:t>
            </a:r>
          </a:p>
          <a:p>
            <a:endParaRPr lang="da-DK" sz="1657" dirty="0"/>
          </a:p>
          <a:p>
            <a:endParaRPr lang="da-DK" sz="1657" dirty="0"/>
          </a:p>
          <a:p>
            <a:endParaRPr lang="da-DK" sz="1657" dirty="0"/>
          </a:p>
          <a:p>
            <a:endParaRPr lang="da-DK" sz="1657" dirty="0"/>
          </a:p>
          <a:p>
            <a:endParaRPr lang="da-DK" sz="1657" dirty="0"/>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186159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KAL § 4</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637747"/>
            <a:ext cx="8205191" cy="4010835"/>
          </a:xfrm>
          <a:prstGeom prst="rect">
            <a:avLst/>
          </a:prstGeom>
        </p:spPr>
        <p:txBody>
          <a:bodyPr vert="horz" wrap="square" lIns="0" tIns="183952" rIns="0" bIns="0" rtlCol="0">
            <a:spAutoFit/>
          </a:bodyPr>
          <a:lstStyle/>
          <a:p>
            <a:r>
              <a:rPr lang="da-DK" sz="1657" b="1" dirty="0"/>
              <a:t>Nr. 1 – forbruger</a:t>
            </a:r>
          </a:p>
          <a:p>
            <a:r>
              <a:rPr lang="da-DK" sz="1657" dirty="0"/>
              <a:t>KAL bruger </a:t>
            </a:r>
            <a:r>
              <a:rPr lang="da-DK" sz="1657" dirty="0">
                <a:solidFill>
                  <a:srgbClr val="FF0000"/>
                </a:solidFill>
              </a:rPr>
              <a:t>samme definition </a:t>
            </a:r>
            <a:r>
              <a:rPr lang="da-DK" sz="1657" dirty="0"/>
              <a:t>af forbruger som købeloven. </a:t>
            </a:r>
          </a:p>
          <a:p>
            <a:endParaRPr lang="da-DK" sz="1657" b="1" dirty="0"/>
          </a:p>
          <a:p>
            <a:r>
              <a:rPr lang="da-DK" sz="1657" b="1" dirty="0"/>
              <a:t>Nr. 3 – kreditaftale</a:t>
            </a:r>
            <a:endParaRPr lang="da-DK" sz="1657" dirty="0"/>
          </a:p>
          <a:p>
            <a:r>
              <a:rPr lang="da-DK" sz="1657" dirty="0"/>
              <a:t>Kreditgiver yder eller giver tilsagn om at yde </a:t>
            </a:r>
            <a:r>
              <a:rPr lang="da-DK" sz="1657" dirty="0">
                <a:solidFill>
                  <a:srgbClr val="FF0000"/>
                </a:solidFill>
              </a:rPr>
              <a:t>en forbruger</a:t>
            </a:r>
            <a:r>
              <a:rPr lang="da-DK" sz="1657" dirty="0"/>
              <a:t> kredit.</a:t>
            </a:r>
          </a:p>
          <a:p>
            <a:endParaRPr lang="da-DK" sz="1657" dirty="0"/>
          </a:p>
          <a:p>
            <a:r>
              <a:rPr lang="da-DK" sz="1657" b="1" dirty="0"/>
              <a:t>Nr.  6 – kreditformidler</a:t>
            </a:r>
          </a:p>
          <a:p>
            <a:r>
              <a:rPr lang="da-DK" sz="1657" dirty="0"/>
              <a:t>Ikke kreditgiver. Tilbyder/præsenterer kreditaftaler til </a:t>
            </a:r>
            <a:r>
              <a:rPr lang="da-DK" sz="1657" dirty="0">
                <a:solidFill>
                  <a:srgbClr val="FF0000"/>
                </a:solidFill>
              </a:rPr>
              <a:t>en forbruger</a:t>
            </a:r>
            <a:r>
              <a:rPr lang="da-DK" sz="1657" dirty="0"/>
              <a:t>. </a:t>
            </a:r>
          </a:p>
          <a:p>
            <a:endParaRPr lang="da-DK" sz="1657" dirty="0"/>
          </a:p>
          <a:p>
            <a:r>
              <a:rPr lang="da-DK" sz="1657" b="1" dirty="0"/>
              <a:t>Nr. 15 – kreditkøb</a:t>
            </a:r>
          </a:p>
          <a:p>
            <a:r>
              <a:rPr lang="da-DK" sz="1657" dirty="0"/>
              <a:t>Kreditaftale </a:t>
            </a:r>
            <a:r>
              <a:rPr lang="da-DK" sz="1657" dirty="0">
                <a:solidFill>
                  <a:srgbClr val="FF0000"/>
                </a:solidFill>
              </a:rPr>
              <a:t>med henblik på</a:t>
            </a:r>
            <a:r>
              <a:rPr lang="da-DK" sz="1657" dirty="0"/>
              <a:t> køb af løsøre. </a:t>
            </a:r>
          </a:p>
          <a:p>
            <a:endParaRPr lang="da-DK" sz="1657" dirty="0"/>
          </a:p>
          <a:p>
            <a:r>
              <a:rPr lang="da-DK" sz="1657" b="1" dirty="0"/>
              <a:t>Nr. 16 – ejendomsforbehold</a:t>
            </a:r>
          </a:p>
          <a:p>
            <a:r>
              <a:rPr lang="da-DK" sz="1657" dirty="0"/>
              <a:t>Et </a:t>
            </a:r>
            <a:r>
              <a:rPr lang="da-DK" sz="1657" dirty="0">
                <a:solidFill>
                  <a:srgbClr val="FF0000"/>
                </a:solidFill>
              </a:rPr>
              <a:t>kreditkøb</a:t>
            </a:r>
            <a:r>
              <a:rPr lang="da-DK" sz="1657" dirty="0"/>
              <a:t>, hvor det er aftalt, at sælger kan tage det solgte tilbage, hvis køber ikke opfylder sine forpligtelser</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70893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Gyldighed &amp; oplysningspligt</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637747"/>
            <a:ext cx="8205191" cy="4010835"/>
          </a:xfrm>
          <a:prstGeom prst="rect">
            <a:avLst/>
          </a:prstGeom>
        </p:spPr>
        <p:txBody>
          <a:bodyPr vert="horz" wrap="square" lIns="0" tIns="183952" rIns="0" bIns="0" rtlCol="0">
            <a:spAutoFit/>
          </a:bodyPr>
          <a:lstStyle/>
          <a:p>
            <a:r>
              <a:rPr lang="da-DK" sz="1657" dirty="0"/>
              <a:t>For at en kreditaftale er gyldig, er der krav til de oplysninger, forbrugeren skal have af kreditgiver</a:t>
            </a:r>
          </a:p>
          <a:p>
            <a:endParaRPr lang="da-DK" sz="1657" dirty="0"/>
          </a:p>
          <a:p>
            <a:r>
              <a:rPr lang="da-DK" sz="1657" b="1" dirty="0"/>
              <a:t>Kreditaftaleloven paragraf 8 </a:t>
            </a:r>
          </a:p>
          <a:p>
            <a:r>
              <a:rPr lang="da-DK" sz="1657" dirty="0"/>
              <a:t>Aftalen skal være skriftlig &amp; med kopi til forbrugeren</a:t>
            </a:r>
          </a:p>
          <a:p>
            <a:endParaRPr lang="da-DK" sz="1657" dirty="0"/>
          </a:p>
          <a:p>
            <a:r>
              <a:rPr lang="da-DK" sz="1657" b="1" dirty="0"/>
              <a:t>Kreditaftaleloven paragraf 7a, stk. 2 </a:t>
            </a:r>
          </a:p>
          <a:p>
            <a:r>
              <a:rPr lang="da-DK" sz="1657" dirty="0"/>
              <a:t>19 punkter med oplysninger der skal gives forbrugeren &amp; formulartvang</a:t>
            </a:r>
          </a:p>
          <a:p>
            <a:endParaRPr lang="da-DK" sz="1657" dirty="0"/>
          </a:p>
          <a:p>
            <a:r>
              <a:rPr lang="da-DK" sz="1657" b="1" dirty="0"/>
              <a:t>Kreditaftaleloven paragraf 19</a:t>
            </a:r>
          </a:p>
          <a:p>
            <a:r>
              <a:rPr lang="da-DK" sz="1657" dirty="0"/>
              <a:t>Fortrydelsesretten gælder fra aftalens indgåelse, og ikke fra lånet er udbetalt</a:t>
            </a:r>
          </a:p>
          <a:p>
            <a:endParaRPr lang="da-DK" sz="1657" dirty="0"/>
          </a:p>
          <a:p>
            <a:r>
              <a:rPr lang="da-DK" sz="1657" b="1" dirty="0"/>
              <a:t>Kreditaftaleloven paragraf 22</a:t>
            </a:r>
          </a:p>
          <a:p>
            <a:r>
              <a:rPr lang="da-DK" sz="1657" dirty="0"/>
              <a:t>Urimelige vederlag eller omkostninger skal nedsættes til, hvad der skønnes rimeligt</a:t>
            </a:r>
          </a:p>
          <a:p>
            <a:endParaRPr lang="da-DK" sz="1657" dirty="0"/>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82903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Betaling og indfrielse</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637747"/>
            <a:ext cx="8205191" cy="4520846"/>
          </a:xfrm>
          <a:prstGeom prst="rect">
            <a:avLst/>
          </a:prstGeom>
        </p:spPr>
        <p:txBody>
          <a:bodyPr vert="horz" wrap="square" lIns="0" tIns="183952" rIns="0" bIns="0" rtlCol="0">
            <a:spAutoFit/>
          </a:bodyPr>
          <a:lstStyle/>
          <a:p>
            <a:r>
              <a:rPr lang="da-DK" sz="1657" b="1" dirty="0"/>
              <a:t>Pantsætningsforbud</a:t>
            </a:r>
          </a:p>
          <a:p>
            <a:r>
              <a:rPr lang="da-DK" sz="1657" dirty="0"/>
              <a:t>Kreditgiver må ikke få pant i det solgte – på overgivelsestidspunktet</a:t>
            </a:r>
          </a:p>
          <a:p>
            <a:endParaRPr lang="da-DK" sz="1657" dirty="0"/>
          </a:p>
          <a:p>
            <a:r>
              <a:rPr lang="da-DK" sz="1657" dirty="0"/>
              <a:t>Ved fritstående lån er det naturligvis tilladt at få pant i det købte</a:t>
            </a:r>
          </a:p>
          <a:p>
            <a:endParaRPr lang="da-DK" sz="1657" dirty="0"/>
          </a:p>
          <a:p>
            <a:r>
              <a:rPr lang="da-DK" sz="1657" b="1" dirty="0"/>
              <a:t>Kreditaftaleloven paragraf 25 – betaling</a:t>
            </a:r>
          </a:p>
          <a:p>
            <a:r>
              <a:rPr lang="da-DK" sz="1657" dirty="0"/>
              <a:t>Rettidig, hvis betalingen er kreditor </a:t>
            </a:r>
            <a:r>
              <a:rPr lang="da-DK" sz="1657" dirty="0">
                <a:solidFill>
                  <a:srgbClr val="FF0000"/>
                </a:solidFill>
              </a:rPr>
              <a:t>i hænde</a:t>
            </a:r>
            <a:r>
              <a:rPr lang="da-DK" sz="1657" dirty="0"/>
              <a:t> senest ved betalingsfristens udløb</a:t>
            </a:r>
          </a:p>
          <a:p>
            <a:endParaRPr lang="da-DK" sz="1657" dirty="0"/>
          </a:p>
          <a:p>
            <a:r>
              <a:rPr lang="da-DK" sz="1657" dirty="0"/>
              <a:t>Forbruger bærer </a:t>
            </a:r>
            <a:r>
              <a:rPr lang="da-DK" sz="1657" dirty="0">
                <a:solidFill>
                  <a:srgbClr val="FF0000"/>
                </a:solidFill>
              </a:rPr>
              <a:t>forsendelsesrisikoen</a:t>
            </a:r>
            <a:r>
              <a:rPr lang="da-DK" sz="1657" dirty="0"/>
              <a:t>…men kreditgiver bærer </a:t>
            </a:r>
            <a:r>
              <a:rPr lang="da-DK" sz="1657" dirty="0">
                <a:solidFill>
                  <a:srgbClr val="FF0000"/>
                </a:solidFill>
              </a:rPr>
              <a:t>forsinkelsesrisikoen</a:t>
            </a:r>
            <a:r>
              <a:rPr lang="da-DK" sz="1657" dirty="0"/>
              <a:t>, hvis der er betalt med overførsel fra bank/hævekort</a:t>
            </a:r>
          </a:p>
          <a:p>
            <a:endParaRPr lang="da-DK" sz="1657" dirty="0"/>
          </a:p>
          <a:p>
            <a:r>
              <a:rPr lang="da-DK" sz="1657" b="1" dirty="0"/>
              <a:t>Kreditaftaleloven paragraf 26 – førtidig indfrielse</a:t>
            </a:r>
          </a:p>
          <a:p>
            <a:r>
              <a:rPr lang="da-DK" sz="1657" dirty="0"/>
              <a:t>En forbruger har til enhver tid ret til helt eller delvis at indfri sine forpligtelser i henhold til en kreditaftale – dvs. nedbringe sin gæld førtidigt</a:t>
            </a:r>
          </a:p>
          <a:p>
            <a:endParaRPr lang="da-DK" sz="1657" dirty="0"/>
          </a:p>
          <a:p>
            <a:r>
              <a:rPr lang="da-DK" sz="1657" dirty="0"/>
              <a:t>Der skal kun betales renter for den tid låntager rent faktisk har lånt pengene. </a:t>
            </a:r>
          </a:p>
          <a:p>
            <a:endParaRPr lang="da-DK" sz="1657" dirty="0"/>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117620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Ejendomsforbehold</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637747"/>
            <a:ext cx="8205191" cy="4520846"/>
          </a:xfrm>
          <a:prstGeom prst="rect">
            <a:avLst/>
          </a:prstGeom>
        </p:spPr>
        <p:txBody>
          <a:bodyPr vert="horz" wrap="square" lIns="0" tIns="183952" rIns="0" bIns="0" rtlCol="0">
            <a:spAutoFit/>
          </a:bodyPr>
          <a:lstStyle/>
          <a:p>
            <a:r>
              <a:rPr lang="da-DK" sz="1657" b="1" dirty="0"/>
              <a:t>Kreditaftaleloven paragraf 4, nr. 16 – definition på ejendomsforbehold</a:t>
            </a:r>
          </a:p>
          <a:p>
            <a:r>
              <a:rPr lang="da-DK" sz="1657" dirty="0"/>
              <a:t>Sælger kan tage det solgte tilbage, hvis køber ikke opfylder sine forpligtelser</a:t>
            </a:r>
          </a:p>
          <a:p>
            <a:endParaRPr lang="da-DK" sz="1657" b="1" dirty="0"/>
          </a:p>
          <a:p>
            <a:r>
              <a:rPr lang="da-DK" sz="1657" dirty="0"/>
              <a:t>Intet krav om skriftlighed, men </a:t>
            </a:r>
            <a:r>
              <a:rPr lang="da-DK" sz="1657" dirty="0">
                <a:solidFill>
                  <a:srgbClr val="FF0000"/>
                </a:solidFill>
              </a:rPr>
              <a:t>aftalen skal være entydig</a:t>
            </a:r>
            <a:r>
              <a:rPr lang="da-DK" sz="1657" dirty="0"/>
              <a:t> – dvs. klart formuleret at der er tale om ejendomsforbehold</a:t>
            </a:r>
          </a:p>
          <a:p>
            <a:endParaRPr lang="da-DK" sz="1657" dirty="0"/>
          </a:p>
          <a:p>
            <a:r>
              <a:rPr lang="da-DK" sz="1657" dirty="0"/>
              <a:t>Kun mulighed for umiddelbar fogedforretning, hvis ejendomsforbeholdet er skriftligt</a:t>
            </a:r>
          </a:p>
          <a:p>
            <a:endParaRPr lang="da-DK" sz="1657" dirty="0"/>
          </a:p>
          <a:p>
            <a:r>
              <a:rPr lang="da-DK" sz="1657" b="1" dirty="0"/>
              <a:t>Kreditaftaleloven paragraf 34 – betingelser for ejendomsforbehold</a:t>
            </a:r>
          </a:p>
          <a:p>
            <a:r>
              <a:rPr lang="da-DK" sz="1657" dirty="0"/>
              <a:t>Betingelserne er </a:t>
            </a:r>
            <a:r>
              <a:rPr lang="da-DK" sz="1657" dirty="0">
                <a:solidFill>
                  <a:srgbClr val="FF0000"/>
                </a:solidFill>
              </a:rPr>
              <a:t>præceptive</a:t>
            </a:r>
            <a:r>
              <a:rPr lang="da-DK" sz="1657" dirty="0"/>
              <a:t> - kan derfor ikke fraviges til ugunst for forbruger</a:t>
            </a:r>
          </a:p>
          <a:p>
            <a:endParaRPr lang="da-DK" sz="1657" dirty="0"/>
          </a:p>
          <a:p>
            <a:pPr marL="420761" indent="-420761">
              <a:buAutoNum type="arabicPeriod"/>
            </a:pPr>
            <a:r>
              <a:rPr lang="da-DK" sz="1657" dirty="0"/>
              <a:t>Ejendomsforbehold taget senest når varen overgives køber</a:t>
            </a:r>
          </a:p>
          <a:p>
            <a:pPr marL="420761" indent="-420761">
              <a:buAutoNum type="arabicPeriod"/>
            </a:pPr>
            <a:r>
              <a:rPr lang="da-DK" sz="1657" dirty="0"/>
              <a:t>Samlet beløb, køber skal betale, skal være over 2.000 kr.</a:t>
            </a:r>
          </a:p>
          <a:p>
            <a:pPr marL="420761" indent="-420761">
              <a:buAutoNum type="arabicPeriod"/>
            </a:pPr>
            <a:r>
              <a:rPr lang="da-DK" sz="1657" dirty="0"/>
              <a:t>Lånebeløbet må ikke være variabelt. Betaling med kontokort f.eks. </a:t>
            </a:r>
          </a:p>
          <a:p>
            <a:pPr marL="420761" indent="-420761">
              <a:buAutoNum type="arabicPeriod"/>
            </a:pPr>
            <a:r>
              <a:rPr lang="da-DK" sz="1657" dirty="0"/>
              <a:t>Udbetaling på 20% af kontantprisen (kun i forbrugerkøb, dvs. ikke i handelskøb)</a:t>
            </a:r>
          </a:p>
          <a:p>
            <a:endParaRPr lang="da-DK" sz="1657" dirty="0"/>
          </a:p>
          <a:p>
            <a:r>
              <a:rPr lang="da-DK" sz="1657" dirty="0"/>
              <a:t>Genstanden der er ejendomsforbehold i skal kunne identificeres.</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277836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2"/>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Ejendomsforbehold	</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637747"/>
            <a:ext cx="8205191" cy="4520846"/>
          </a:xfrm>
          <a:prstGeom prst="rect">
            <a:avLst/>
          </a:prstGeom>
        </p:spPr>
        <p:txBody>
          <a:bodyPr vert="horz" wrap="square" lIns="0" tIns="183952" rIns="0" bIns="0" rtlCol="0">
            <a:spAutoFit/>
          </a:bodyPr>
          <a:lstStyle/>
          <a:p>
            <a:r>
              <a:rPr lang="da-DK" sz="1657" dirty="0"/>
              <a:t>Der er </a:t>
            </a:r>
            <a:r>
              <a:rPr lang="da-DK" sz="1657" dirty="0">
                <a:solidFill>
                  <a:srgbClr val="FF0000"/>
                </a:solidFill>
              </a:rPr>
              <a:t>ingen sikringsakt </a:t>
            </a:r>
            <a:r>
              <a:rPr lang="da-DK" sz="1657" dirty="0"/>
              <a:t>nødvendig for ejendomsforbehold</a:t>
            </a:r>
          </a:p>
          <a:p>
            <a:endParaRPr lang="da-DK" sz="1657" dirty="0"/>
          </a:p>
          <a:p>
            <a:r>
              <a:rPr lang="da-DK" sz="1657" dirty="0"/>
              <a:t>Udover de fire betingelser skal opfyldes, så skal der yderligere ske tinglysning i bilbogen, jf. TL § 42d, hvis der er tale om en kreditaftale om bil</a:t>
            </a:r>
          </a:p>
          <a:p>
            <a:r>
              <a:rPr lang="da-DK" sz="1657" dirty="0"/>
              <a:t> </a:t>
            </a:r>
          </a:p>
          <a:p>
            <a:r>
              <a:rPr lang="da-DK" sz="1657" dirty="0"/>
              <a:t>Ejendomsforbehold er </a:t>
            </a:r>
            <a:r>
              <a:rPr lang="da-DK" sz="1657" dirty="0">
                <a:solidFill>
                  <a:srgbClr val="FF0000"/>
                </a:solidFill>
              </a:rPr>
              <a:t>en betinget ejendomsret</a:t>
            </a:r>
            <a:r>
              <a:rPr lang="da-DK" sz="1657" dirty="0"/>
              <a:t>, og ikke en fordringsret</a:t>
            </a:r>
          </a:p>
          <a:p>
            <a:endParaRPr lang="da-DK" sz="1657" dirty="0"/>
          </a:p>
          <a:p>
            <a:r>
              <a:rPr lang="da-DK" sz="1657" dirty="0"/>
              <a:t>Misligholder køber, kan sælger </a:t>
            </a:r>
            <a:r>
              <a:rPr lang="da-DK" sz="1657" dirty="0">
                <a:solidFill>
                  <a:srgbClr val="FF0000"/>
                </a:solidFill>
              </a:rPr>
              <a:t>i forbrugerkøb </a:t>
            </a:r>
            <a:r>
              <a:rPr lang="da-DK" sz="1657" dirty="0"/>
              <a:t>kun blive fyldestgjort ved tilbagetagelsen af det solgte. En restgæld som ligger udover genstandens værdi, vil derfor være tabt, set fra sælgers side. Eksempel kunne være en bil med en restgæld som er større end bilens salgsværdi. Køber tilbageleverer bilen, og kan ikke opkræves for den del af gælden som ligger udover bilens aktuelle salgsværdi.</a:t>
            </a:r>
          </a:p>
          <a:p>
            <a:endParaRPr lang="da-DK" sz="1657" dirty="0"/>
          </a:p>
          <a:p>
            <a:r>
              <a:rPr lang="da-DK" sz="1657" dirty="0"/>
              <a:t>Indehaver af ejendomsforbehold er </a:t>
            </a:r>
            <a:r>
              <a:rPr lang="da-DK" sz="1657" dirty="0">
                <a:solidFill>
                  <a:srgbClr val="FF0000"/>
                </a:solidFill>
              </a:rPr>
              <a:t>separatist</a:t>
            </a:r>
            <a:r>
              <a:rPr lang="da-DK" sz="1657" dirty="0"/>
              <a:t>, jf. konkursloven paragraf 82.  Sælger kan derfor tage genstanden tilbage, uden at kreditorerne i konkursboet får del i genstanden. </a:t>
            </a:r>
          </a:p>
          <a:p>
            <a:endParaRPr lang="da-DK" sz="1657" dirty="0"/>
          </a:p>
          <a:p>
            <a:r>
              <a:rPr lang="da-DK" sz="1657" dirty="0"/>
              <a:t> </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470835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Misligholdelse (købers)</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319830"/>
            <a:ext cx="8205191" cy="4775851"/>
          </a:xfrm>
          <a:prstGeom prst="rect">
            <a:avLst/>
          </a:prstGeom>
        </p:spPr>
        <p:txBody>
          <a:bodyPr vert="horz" wrap="square" lIns="0" tIns="183952" rIns="0" bIns="0" rtlCol="0">
            <a:spAutoFit/>
          </a:bodyPr>
          <a:lstStyle/>
          <a:p>
            <a:r>
              <a:rPr lang="da-DK" sz="1657" b="1" dirty="0"/>
              <a:t>Med ejendomsforbehold</a:t>
            </a:r>
          </a:p>
          <a:p>
            <a:r>
              <a:rPr lang="da-DK" sz="1657" dirty="0"/>
              <a:t>Sælger inddrager via fogedretten genstanden omfattet af ejendomsforbeholdet</a:t>
            </a:r>
          </a:p>
          <a:p>
            <a:endParaRPr lang="da-DK" sz="1657" dirty="0"/>
          </a:p>
          <a:p>
            <a:r>
              <a:rPr lang="da-DK" sz="1657" dirty="0"/>
              <a:t>Sælger må kun gøre misligholdelsesbeføjelser gældende, hvis betingelserne oplistet i Kreditaftaleloven paragraf 29 er opfyldt. Sælger skal have dom over køber, før fogedretten kan inddrage det skyldige beløb, medmindre:</a:t>
            </a:r>
          </a:p>
          <a:p>
            <a:endParaRPr lang="da-DK" sz="1657" dirty="0"/>
          </a:p>
          <a:p>
            <a:pPr marL="420761" indent="-420761">
              <a:buAutoNum type="arabicPeriod"/>
            </a:pPr>
            <a:r>
              <a:rPr lang="da-DK" sz="1657" dirty="0"/>
              <a:t>Kreditor kan sandsynliggøre sit krav</a:t>
            </a:r>
          </a:p>
          <a:p>
            <a:pPr marL="420761" indent="-420761">
              <a:buAutoNum type="arabicPeriod"/>
            </a:pPr>
            <a:r>
              <a:rPr lang="da-DK" sz="1657" dirty="0"/>
              <a:t>Evt. indsigelser med sikkerhed kan tilsidesættes</a:t>
            </a:r>
          </a:p>
          <a:p>
            <a:pPr marL="420761" indent="-420761">
              <a:buAutoNum type="arabicPeriod"/>
            </a:pPr>
            <a:r>
              <a:rPr lang="da-DK" sz="1657" dirty="0"/>
              <a:t>Det er ubetænkeligt at fremme fogedforretningen</a:t>
            </a:r>
          </a:p>
          <a:p>
            <a:endParaRPr lang="da-DK" sz="1657" b="1" dirty="0"/>
          </a:p>
          <a:p>
            <a:r>
              <a:rPr lang="da-DK" sz="1657" dirty="0"/>
              <a:t>Der skal foreligge kvalificeret misligholdelse. Forbruger skal være udeblevet med betaling i 30 dage i henhold til Kreditaftaleloven paragraf 29, stk. 1 </a:t>
            </a:r>
            <a:r>
              <a:rPr lang="da-DK" sz="1657" dirty="0">
                <a:solidFill>
                  <a:srgbClr val="FF0000"/>
                </a:solidFill>
              </a:rPr>
              <a:t>og</a:t>
            </a:r>
            <a:r>
              <a:rPr lang="da-DK" sz="1657" dirty="0"/>
              <a:t> samtidig udeblive i henhold til Kreditaftaleloven paragraf 29, stk. 2 med enten:</a:t>
            </a:r>
          </a:p>
          <a:p>
            <a:endParaRPr lang="da-DK" sz="1657" b="1" dirty="0"/>
          </a:p>
          <a:p>
            <a:pPr marL="420761" indent="-420761">
              <a:buAutoNum type="arabicPeriod"/>
            </a:pPr>
            <a:r>
              <a:rPr lang="da-DK" sz="1657" dirty="0"/>
              <a:t>Mindst en tiendedel af det samlede beløb, eller</a:t>
            </a:r>
          </a:p>
          <a:p>
            <a:pPr marL="420761" indent="-420761">
              <a:buAutoNum type="arabicPeriod"/>
            </a:pPr>
            <a:r>
              <a:rPr lang="da-DK" sz="1657" dirty="0"/>
              <a:t>Hvis der er flere afdrag, der er forfaldne, mindst en tyvendedel, eller</a:t>
            </a:r>
          </a:p>
          <a:p>
            <a:pPr marL="420761" indent="-420761">
              <a:buAutoNum type="arabicPeriod"/>
            </a:pPr>
            <a:r>
              <a:rPr lang="da-DK" sz="1657" dirty="0"/>
              <a:t>Udeblive med hele restfordringen</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274054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Misligholdelse (købers)</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534892"/>
            <a:ext cx="8205191" cy="4775851"/>
          </a:xfrm>
          <a:prstGeom prst="rect">
            <a:avLst/>
          </a:prstGeom>
        </p:spPr>
        <p:txBody>
          <a:bodyPr vert="horz" wrap="square" lIns="0" tIns="183952" rIns="0" bIns="0" rtlCol="0">
            <a:spAutoFit/>
          </a:bodyPr>
          <a:lstStyle/>
          <a:p>
            <a:r>
              <a:rPr lang="da-DK" sz="1657" b="1" dirty="0"/>
              <a:t>Kreditaftaleloven paragraf 38 – opgørelse af fordringen</a:t>
            </a:r>
          </a:p>
          <a:p>
            <a:r>
              <a:rPr lang="da-DK" sz="1657" dirty="0"/>
              <a:t>Når genstanden tages tilbage, skal fordring gøres op, som det er beskrevet i Kreditaftaleloven paragraf 38</a:t>
            </a:r>
          </a:p>
          <a:p>
            <a:endParaRPr lang="da-DK" sz="1657" dirty="0"/>
          </a:p>
          <a:p>
            <a:pPr marL="420761" indent="-420761">
              <a:buAutoNum type="arabicPeriod"/>
            </a:pPr>
            <a:r>
              <a:rPr lang="da-DK" sz="1657" dirty="0"/>
              <a:t>Det beløb der samlet skulle have været betalt (kreditkøbsprisen)</a:t>
            </a:r>
          </a:p>
          <a:p>
            <a:pPr marL="420761" indent="-420761">
              <a:buAutoNum type="arabicPeriod"/>
            </a:pPr>
            <a:r>
              <a:rPr lang="da-DK" sz="1657" dirty="0"/>
              <a:t>Minus hvad der allerede er betalt samt uudnyttede kreditomkostninger</a:t>
            </a:r>
          </a:p>
          <a:p>
            <a:pPr marL="420761" indent="-420761">
              <a:buAutoNum type="arabicPeriod"/>
            </a:pPr>
            <a:r>
              <a:rPr lang="da-DK" sz="1657" dirty="0"/>
              <a:t>Plus påløbne renter og inkassoomkostninger</a:t>
            </a:r>
          </a:p>
          <a:p>
            <a:pPr marL="420761" indent="-420761">
              <a:buAutoNum type="arabicPeriod"/>
            </a:pPr>
            <a:r>
              <a:rPr lang="da-DK" sz="1657" dirty="0"/>
              <a:t>Plus salgsværdien af genstanden der er taget tilbage</a:t>
            </a:r>
          </a:p>
          <a:p>
            <a:endParaRPr lang="da-DK" sz="1657" dirty="0"/>
          </a:p>
          <a:p>
            <a:r>
              <a:rPr lang="da-DK" sz="1657" dirty="0"/>
              <a:t>= fordringens (rest)værdi</a:t>
            </a:r>
          </a:p>
          <a:p>
            <a:endParaRPr lang="da-DK" sz="1657" dirty="0"/>
          </a:p>
          <a:p>
            <a:r>
              <a:rPr lang="da-DK" sz="1657" dirty="0"/>
              <a:t>Hvis opgørelsen ender med at være positiv i kreditgivers favør, altså at køber stadig skylder kreditgiver penge, må kreditgiver tage genstanden retur til fuld og endelig afgørelse. Restkravet på skyldneren må kreditgiver opgive, medmindre særlige forhold er tilstede i henhold til Kreditaftaleloven paragraf 41. Særlige forhold kan være misrøgt af genstanden, eller at skyldneren har agt hindringer i vejen for tilbagetagelsen. Hvis saldoen er i købers favør, altså at værdien er højere end restgælden, skal kreditgiver tilbagebetale det overskydende beløb til køber.</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12285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Misligholdelse (købers)</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5030857"/>
          </a:xfrm>
          <a:prstGeom prst="rect">
            <a:avLst/>
          </a:prstGeom>
        </p:spPr>
        <p:txBody>
          <a:bodyPr vert="horz" wrap="square" lIns="0" tIns="183952" rIns="0" bIns="0" rtlCol="0">
            <a:spAutoFit/>
          </a:bodyPr>
          <a:lstStyle/>
          <a:p>
            <a:r>
              <a:rPr lang="da-DK" sz="1657" b="1" dirty="0"/>
              <a:t>Kreditaftaleloven paragraf 43 – forbrugers ret til indløsning</a:t>
            </a:r>
          </a:p>
          <a:p>
            <a:r>
              <a:rPr lang="da-DK" sz="1657" dirty="0"/>
              <a:t>Hvis genstanden er taget tilbage af kreditgiver, kan forbrugeren i 14 dage derefter indløse genstanden mod at betale kreditgiver tilgodehavende beregnet efter kreditaftaleloven paragraf 38</a:t>
            </a:r>
          </a:p>
          <a:p>
            <a:endParaRPr lang="da-DK" sz="1657" dirty="0"/>
          </a:p>
          <a:p>
            <a:r>
              <a:rPr lang="da-DK" sz="1657" b="1" dirty="0"/>
              <a:t>Kreditaftaleloven paragraf 48, stk. 2 – tilbagetage uden fogedrettens medvirken</a:t>
            </a:r>
          </a:p>
          <a:p>
            <a:r>
              <a:rPr lang="da-DK" sz="1657" dirty="0"/>
              <a:t>Forbrugeren kan frivilligt aftale med kreditgiver at levere genstanden tilbage. I så fald kan kreditgiver ikke gøre yderligere krav gældende mod forbrugeren.</a:t>
            </a:r>
          </a:p>
          <a:p>
            <a:endParaRPr lang="da-DK" sz="1657" dirty="0"/>
          </a:p>
          <a:p>
            <a:r>
              <a:rPr lang="da-DK" sz="1657" u="sng" dirty="0"/>
              <a:t>Kreditgiver kan jf. Kreditaftaleloven paragraf 48 tilbagetage på tre måder</a:t>
            </a:r>
            <a:r>
              <a:rPr lang="da-DK" sz="1657" dirty="0"/>
              <a:t>:</a:t>
            </a:r>
          </a:p>
          <a:p>
            <a:endParaRPr lang="da-DK" sz="1657" dirty="0"/>
          </a:p>
          <a:p>
            <a:pPr marL="420761" indent="-420761">
              <a:buAutoNum type="arabicPeriod"/>
            </a:pPr>
            <a:r>
              <a:rPr lang="da-DK" sz="1657" dirty="0"/>
              <a:t>Aftale (f.eks. stiltiende – stille bilen uden for kreditgivers butik)</a:t>
            </a:r>
          </a:p>
          <a:p>
            <a:pPr marL="420761" indent="-420761">
              <a:buAutoNum type="arabicPeriod"/>
            </a:pPr>
            <a:r>
              <a:rPr lang="da-DK" sz="1657" dirty="0"/>
              <a:t>Særlige omstændigheder (nødvendigt for at begrænse tab)</a:t>
            </a:r>
          </a:p>
          <a:p>
            <a:pPr marL="420761" indent="-420761">
              <a:buAutoNum type="arabicPeriod"/>
            </a:pPr>
            <a:r>
              <a:rPr lang="da-DK" sz="1657" dirty="0"/>
              <a:t>Særligt retsgrundlag, der er opnået efterfølgende (f.eks. udlæg/dom)</a:t>
            </a:r>
          </a:p>
          <a:p>
            <a:endParaRPr lang="da-DK" sz="1657" dirty="0"/>
          </a:p>
          <a:p>
            <a:r>
              <a:rPr lang="da-DK" sz="1657" b="1" dirty="0"/>
              <a:t>Kreditaftaleloven paragraf 46 – udsætte tilbagetagelsen</a:t>
            </a:r>
          </a:p>
          <a:p>
            <a:r>
              <a:rPr lang="da-DK" sz="1657" dirty="0"/>
              <a:t>Fogedretten kan udsætte tilbagetagelsen i fire måneder, hvis ”forbrugeren er kommet i forbigående økonomiske vanskelligheder”. Medmindre udsættelsen vil bringe kreditgivers sikkerhed i fare. </a:t>
            </a:r>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2111480454"/>
      </p:ext>
    </p:extLst>
  </p:cSld>
  <p:clrMapOvr>
    <a:masterClrMapping/>
  </p:clrMapOvr>
</p:sld>
</file>

<file path=ppt/theme/theme1.xml><?xml version="1.0" encoding="utf-8"?>
<a:theme xmlns:a="http://schemas.openxmlformats.org/drawingml/2006/main" name="Office-tema">
  <a:themeElements>
    <a:clrScheme name="Brugerdefineret 2">
      <a:dk1>
        <a:srgbClr val="002E6D"/>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FTU_billeder_aptos" id="{35775C9F-D157-4C8E-B587-0126E113DDDC}" vid="{91DEF0AC-B267-4596-BAE2-C374DB3E75AD}"/>
    </a:ext>
  </a:extLst>
</a:theme>
</file>

<file path=docProps/app.xml><?xml version="1.0" encoding="utf-8"?>
<Properties xmlns="http://schemas.openxmlformats.org/officeDocument/2006/extended-properties" xmlns:vt="http://schemas.openxmlformats.org/officeDocument/2006/docPropsVTypes">
  <Template>PowerPoint_FTU_billeder_aptos</Template>
  <TotalTime>57</TotalTime>
  <Words>1102</Words>
  <Application>Microsoft Office PowerPoint</Application>
  <PresentationFormat>Widescreen</PresentationFormat>
  <Paragraphs>139</Paragraphs>
  <Slides>10</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10</vt:i4>
      </vt:variant>
    </vt:vector>
  </HeadingPairs>
  <TitlesOfParts>
    <vt:vector size="14" baseType="lpstr">
      <vt:lpstr>Aptos</vt:lpstr>
      <vt:lpstr>Aptos ExtraBold</vt:lpstr>
      <vt:lpstr>Arial</vt:lpstr>
      <vt:lpstr>Office-tema</vt:lpstr>
      <vt:lpstr>Kreditaftaler</vt:lpstr>
      <vt:lpstr>KAL § 4</vt:lpstr>
      <vt:lpstr>Gyldighed &amp; oplysningspligt</vt:lpstr>
      <vt:lpstr>Betaling og indfrielse</vt:lpstr>
      <vt:lpstr>Ejendomsforbehold</vt:lpstr>
      <vt:lpstr>Ejendomsforbehold </vt:lpstr>
      <vt:lpstr>Misligholdelse (købers)</vt:lpstr>
      <vt:lpstr>Misligholdelse (købers)</vt:lpstr>
      <vt:lpstr>Misligholdelse (købers)</vt:lpstr>
      <vt:lpstr>Ikke-forbrugerkøb</vt:lpstr>
    </vt:vector>
  </TitlesOfParts>
  <Company>Cphbusiness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Søren Thestrup (SOTH - Lektor - Cphbusiness)</dc:creator>
  <cp:keywords>Kreditaftaler</cp:keywords>
  <cp:lastModifiedBy>Henrik Vejlgaard</cp:lastModifiedBy>
  <cp:revision>15</cp:revision>
  <dcterms:created xsi:type="dcterms:W3CDTF">2024-11-13T09:39:13Z</dcterms:created>
  <dcterms:modified xsi:type="dcterms:W3CDTF">2025-11-27T10:16:03Z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2025-11-27T10:16:03Z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3fd88c53-c830-4336-88d0-cc8aa84c8982</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